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6"/>
  </p:notesMasterIdLst>
  <p:handoutMasterIdLst>
    <p:handoutMasterId r:id="rId17"/>
  </p:handoutMasterIdLst>
  <p:sldIdLst>
    <p:sldId id="266" r:id="rId2"/>
    <p:sldId id="258" r:id="rId3"/>
    <p:sldId id="257" r:id="rId4"/>
    <p:sldId id="269" r:id="rId5"/>
    <p:sldId id="259" r:id="rId6"/>
    <p:sldId id="264" r:id="rId7"/>
    <p:sldId id="268" r:id="rId8"/>
    <p:sldId id="260" r:id="rId9"/>
    <p:sldId id="261" r:id="rId10"/>
    <p:sldId id="270" r:id="rId11"/>
    <p:sldId id="262" r:id="rId12"/>
    <p:sldId id="267" r:id="rId13"/>
    <p:sldId id="263" r:id="rId14"/>
    <p:sldId id="265"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627" autoAdjust="0"/>
  </p:normalViewPr>
  <p:slideViewPr>
    <p:cSldViewPr snapToGrid="0" snapToObjects="1">
      <p:cViewPr>
        <p:scale>
          <a:sx n="94" d="100"/>
          <a:sy n="94" d="100"/>
        </p:scale>
        <p:origin x="-552" y="-1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545BD8-FC8A-0546-A491-A4210E96E105}" type="datetimeFigureOut">
              <a:rPr lang="en-US" smtClean="0"/>
              <a:t>10/30/15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C95457-902F-5A41-A40F-CB902F487E7C}" type="slidenum">
              <a:rPr lang="en-US" smtClean="0"/>
              <a:t>‹#›</a:t>
            </a:fld>
            <a:endParaRPr lang="en-US"/>
          </a:p>
        </p:txBody>
      </p:sp>
    </p:spTree>
    <p:extLst>
      <p:ext uri="{BB962C8B-B14F-4D97-AF65-F5344CB8AC3E}">
        <p14:creationId xmlns:p14="http://schemas.microsoft.com/office/powerpoint/2010/main" val="2585794117"/>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AA6385-56E5-6843-A817-AFDC2DAC565D}" type="datetimeFigureOut">
              <a:rPr lang="en-US" smtClean="0"/>
              <a:t>10/30/15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2850B7-243E-B44C-91D9-EC504FD0DDA1}" type="slidenum">
              <a:rPr lang="en-US" smtClean="0"/>
              <a:t>‹#›</a:t>
            </a:fld>
            <a:endParaRPr lang="en-US"/>
          </a:p>
        </p:txBody>
      </p:sp>
    </p:spTree>
    <p:extLst>
      <p:ext uri="{BB962C8B-B14F-4D97-AF65-F5344CB8AC3E}">
        <p14:creationId xmlns:p14="http://schemas.microsoft.com/office/powerpoint/2010/main" val="20763662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8"/>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1171152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1"/>
          </p:nvPr>
        </p:nvSpPr>
        <p:spPr>
          <a:xfrm>
            <a:off x="3124200" y="6356352"/>
            <a:ext cx="2895600" cy="365125"/>
          </a:xfrm>
          <a:prstGeom prst="rect">
            <a:avLst/>
          </a:prstGeom>
        </p:spPr>
        <p:txBody>
          <a:bodyPr/>
          <a:lstStyle/>
          <a:p>
            <a:r>
              <a:rPr lang="en-US" dirty="0" smtClean="0"/>
              <a:t>IETF Hackathon</a:t>
            </a:r>
            <a:endParaRPr lang="en-US" dirty="0"/>
          </a:p>
        </p:txBody>
      </p:sp>
      <p:sp>
        <p:nvSpPr>
          <p:cNvPr id="6" name="Slide Number Placeholder 5"/>
          <p:cNvSpPr>
            <a:spLocks noGrp="1"/>
          </p:cNvSpPr>
          <p:nvPr>
            <p:ph type="sldNum" sz="quarter" idx="12"/>
          </p:nvPr>
        </p:nvSpPr>
        <p:spPr>
          <a:xfrm>
            <a:off x="6553200" y="6356352"/>
            <a:ext cx="2133600" cy="365125"/>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2484932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11"/>
          </p:nvPr>
        </p:nvSpPr>
        <p:spPr>
          <a:xfrm>
            <a:off x="3124200" y="6356352"/>
            <a:ext cx="2895600" cy="365125"/>
          </a:xfrm>
          <a:prstGeom prst="rect">
            <a:avLst/>
          </a:prstGeom>
        </p:spPr>
        <p:txBody>
          <a:bodyPr/>
          <a:lstStyle/>
          <a:p>
            <a:r>
              <a:rPr lang="en-US" dirty="0" smtClean="0"/>
              <a:t>IETF Hackathon</a:t>
            </a:r>
            <a:endParaRPr lang="en-US" dirty="0"/>
          </a:p>
        </p:txBody>
      </p:sp>
      <p:sp>
        <p:nvSpPr>
          <p:cNvPr id="7" name="Slide Number Placeholder 6"/>
          <p:cNvSpPr>
            <a:spLocks noGrp="1"/>
          </p:cNvSpPr>
          <p:nvPr>
            <p:ph type="sldNum" sz="quarter" idx="12"/>
          </p:nvPr>
        </p:nvSpPr>
        <p:spPr>
          <a:xfrm>
            <a:off x="6553200" y="6356352"/>
            <a:ext cx="2133600" cy="365125"/>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3156311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9"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Footer Placeholder 7"/>
          <p:cNvSpPr>
            <a:spLocks noGrp="1"/>
          </p:cNvSpPr>
          <p:nvPr>
            <p:ph type="ftr" sz="quarter" idx="11"/>
          </p:nvPr>
        </p:nvSpPr>
        <p:spPr>
          <a:xfrm>
            <a:off x="3124200" y="6356352"/>
            <a:ext cx="2895600" cy="365125"/>
          </a:xfrm>
          <a:prstGeom prst="rect">
            <a:avLst/>
          </a:prstGeom>
        </p:spPr>
        <p:txBody>
          <a:bodyPr/>
          <a:lstStyle/>
          <a:p>
            <a:r>
              <a:rPr lang="en-US" dirty="0" smtClean="0"/>
              <a:t>IETF Hackathon</a:t>
            </a:r>
            <a:endParaRPr lang="en-US" dirty="0"/>
          </a:p>
        </p:txBody>
      </p:sp>
      <p:sp>
        <p:nvSpPr>
          <p:cNvPr id="9" name="Slide Number Placeholder 8"/>
          <p:cNvSpPr>
            <a:spLocks noGrp="1"/>
          </p:cNvSpPr>
          <p:nvPr>
            <p:ph type="sldNum" sz="quarter" idx="12"/>
          </p:nvPr>
        </p:nvSpPr>
        <p:spPr>
          <a:xfrm>
            <a:off x="6553200" y="6356352"/>
            <a:ext cx="2133600" cy="365125"/>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31479163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Footer Placeholder 7"/>
          <p:cNvSpPr>
            <a:spLocks noGrp="1"/>
          </p:cNvSpPr>
          <p:nvPr>
            <p:ph type="ftr" sz="quarter" idx="3"/>
          </p:nvPr>
        </p:nvSpPr>
        <p:spPr>
          <a:xfrm>
            <a:off x="3124200" y="6356351"/>
            <a:ext cx="2895600" cy="366183"/>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9" name="Slide Number Placeholder 8"/>
          <p:cNvSpPr>
            <a:spLocks noGrp="1"/>
          </p:cNvSpPr>
          <p:nvPr>
            <p:ph type="sldNum" sz="quarter" idx="4"/>
          </p:nvPr>
        </p:nvSpPr>
        <p:spPr>
          <a:xfrm>
            <a:off x="6553200" y="6356351"/>
            <a:ext cx="2133600" cy="366183"/>
          </a:xfrm>
          <a:prstGeom prst="rect">
            <a:avLst/>
          </a:prstGeom>
        </p:spPr>
        <p:txBody>
          <a:bodyPr vert="horz" lIns="91440" tIns="45720" rIns="91440" bIns="45720" rtlCol="0" anchor="ctr"/>
          <a:lstStyle>
            <a:lvl1pPr algn="r">
              <a:defRPr sz="1200">
                <a:solidFill>
                  <a:schemeClr val="tx1">
                    <a:tint val="75000"/>
                  </a:schemeClr>
                </a:solidFill>
              </a:defRPr>
            </a:lvl1pPr>
          </a:lstStyle>
          <a:p>
            <a:fld id="{57FB7436-EFF2-0143-BA29-50CEA7B295F6}" type="slidenum">
              <a:rPr lang="en-US" smtClean="0"/>
              <a:t>‹#›</a:t>
            </a:fld>
            <a:endParaRPr lang="en-US"/>
          </a:p>
        </p:txBody>
      </p:sp>
    </p:spTree>
    <p:extLst>
      <p:ext uri="{BB962C8B-B14F-4D97-AF65-F5344CB8AC3E}">
        <p14:creationId xmlns:p14="http://schemas.microsoft.com/office/powerpoint/2010/main" val="1840207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hd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hyperlink" Target="https://tools.ietf.org/html/rfc6982"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rfc-editor.org/rfc/rfc5378.txt" TargetMode="External"/><Relationship Id="rId4" Type="http://schemas.openxmlformats.org/officeDocument/2006/relationships/hyperlink" Target="http://www.rfc-editor.org/rfc/rfc3979.txt" TargetMode="External"/><Relationship Id="rId5" Type="http://schemas.openxmlformats.org/officeDocument/2006/relationships/hyperlink" Target="http://www.rfc-editor.org/rfc/rfc4879.txt" TargetMode="External"/><Relationship Id="rId1" Type="http://schemas.openxmlformats.org/officeDocument/2006/relationships/slideLayout" Target="../slideLayouts/slideLayout2.xml"/><Relationship Id="rId2" Type="http://schemas.openxmlformats.org/officeDocument/2006/relationships/hyperlink" Target="https://www.ietf.org/about/note-well.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help.github.com/articles/set-up-git/" TargetMode="External"/><Relationship Id="rId4" Type="http://schemas.openxmlformats.org/officeDocument/2006/relationships/hyperlink" Target="https://help.github.com/articles/fork-a-repo/" TargetMode="External"/><Relationship Id="rId5" Type="http://schemas.openxmlformats.org/officeDocument/2006/relationships/hyperlink" Target="https://help.github.com/articles/be-social/" TargetMode="External"/><Relationship Id="rId1" Type="http://schemas.openxmlformats.org/officeDocument/2006/relationships/slideLayout" Target="../slideLayouts/slideLayout2.xml"/><Relationship Id="rId2" Type="http://schemas.openxmlformats.org/officeDocument/2006/relationships/hyperlink" Target="https://github.com/eckelcu/ietf-hackatho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eckelcu/ietf-hackathon/94" TargetMode="Externa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IETF Hackathon</a:t>
            </a:r>
          </a:p>
        </p:txBody>
      </p:sp>
      <p:sp>
        <p:nvSpPr>
          <p:cNvPr id="3" name="Subtitle 2"/>
          <p:cNvSpPr>
            <a:spLocks noGrp="1"/>
          </p:cNvSpPr>
          <p:nvPr>
            <p:ph type="subTitle" idx="1"/>
          </p:nvPr>
        </p:nvSpPr>
        <p:spPr/>
        <p:txBody>
          <a:bodyPr/>
          <a:lstStyle/>
          <a:p>
            <a:r>
              <a:rPr lang="en-US" dirty="0"/>
              <a:t>IETF </a:t>
            </a:r>
            <a:r>
              <a:rPr lang="en-US" dirty="0" smtClean="0"/>
              <a:t>94, October 31 – November 1,</a:t>
            </a:r>
            <a:endParaRPr lang="en-US" dirty="0"/>
          </a:p>
          <a:p>
            <a:r>
              <a:rPr lang="en-US" dirty="0" smtClean="0"/>
              <a:t>Yokohama, Japan</a:t>
            </a:r>
            <a:endParaRPr lang="en-US" dirty="0"/>
          </a:p>
        </p:txBody>
      </p:sp>
    </p:spTree>
    <p:extLst>
      <p:ext uri="{BB962C8B-B14F-4D97-AF65-F5344CB8AC3E}">
        <p14:creationId xmlns:p14="http://schemas.microsoft.com/office/powerpoint/2010/main" val="64675113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4"/>
          <p:cNvSpPr>
            <a:spLocks noGrp="1"/>
          </p:cNvSpPr>
          <p:nvPr>
            <p:ph type="ftr" sz="quarter" idx="4294967295"/>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8" name="Slide Number Placeholder 5"/>
          <p:cNvSpPr>
            <a:spLocks noGrp="1"/>
          </p:cNvSpPr>
          <p:nvPr>
            <p:ph type="sldNum" sz="quarter" idx="4294967295"/>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10</a:t>
            </a:fld>
            <a:endParaRPr lang="en-US"/>
          </a:p>
        </p:txBody>
      </p:sp>
      <p:pic>
        <p:nvPicPr>
          <p:cNvPr id="9" name="Picture 8" descr="Screen Shot 2015-10-30 at 11.23.16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0559" y="3364291"/>
            <a:ext cx="7333441" cy="3493709"/>
          </a:xfrm>
          <a:prstGeom prst="rect">
            <a:avLst/>
          </a:prstGeom>
        </p:spPr>
      </p:pic>
      <p:pic>
        <p:nvPicPr>
          <p:cNvPr id="10" name="Picture 9" descr="Screen Shot 2015-10-30 at 11.25.1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4005" y="121590"/>
            <a:ext cx="7199995" cy="3344794"/>
          </a:xfrm>
          <a:prstGeom prst="rect">
            <a:avLst/>
          </a:prstGeom>
        </p:spPr>
      </p:pic>
      <p:sp>
        <p:nvSpPr>
          <p:cNvPr id="11" name="Rectangle 10"/>
          <p:cNvSpPr/>
          <p:nvPr/>
        </p:nvSpPr>
        <p:spPr>
          <a:xfrm>
            <a:off x="5252649" y="2607425"/>
            <a:ext cx="3891351" cy="858959"/>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252649" y="5999041"/>
            <a:ext cx="3891351" cy="858959"/>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950345" y="2924161"/>
            <a:ext cx="5721384" cy="1143000"/>
          </a:xfrm>
        </p:spPr>
        <p:txBody>
          <a:bodyPr>
            <a:noAutofit/>
          </a:bodyPr>
          <a:lstStyle/>
          <a:p>
            <a:r>
              <a:rPr lang="en-US" sz="6000" dirty="0" smtClean="0"/>
              <a:t>P</a:t>
            </a:r>
            <a:br>
              <a:rPr lang="en-US" sz="6000" dirty="0" smtClean="0"/>
            </a:br>
            <a:r>
              <a:rPr lang="en-US" sz="6000" dirty="0" smtClean="0"/>
              <a:t>r</a:t>
            </a:r>
            <a:br>
              <a:rPr lang="en-US" sz="6000" dirty="0" smtClean="0"/>
            </a:br>
            <a:r>
              <a:rPr lang="en-US" sz="6000" dirty="0" err="1" smtClean="0"/>
              <a:t>i</a:t>
            </a:r>
            <a:r>
              <a:rPr lang="en-US" sz="6000" dirty="0" smtClean="0"/>
              <a:t/>
            </a:r>
            <a:br>
              <a:rPr lang="en-US" sz="6000" dirty="0" smtClean="0"/>
            </a:br>
            <a:r>
              <a:rPr lang="en-US" sz="6000" dirty="0" smtClean="0"/>
              <a:t>z</a:t>
            </a:r>
            <a:br>
              <a:rPr lang="en-US" sz="6000" dirty="0" smtClean="0"/>
            </a:br>
            <a:r>
              <a:rPr lang="en-US" sz="6000" dirty="0" smtClean="0"/>
              <a:t>e</a:t>
            </a:r>
            <a:br>
              <a:rPr lang="en-US" sz="6000" dirty="0" smtClean="0"/>
            </a:br>
            <a:r>
              <a:rPr lang="en-US" sz="6000" dirty="0" smtClean="0"/>
              <a:t>s</a:t>
            </a:r>
            <a:endParaRPr lang="en-US" sz="6000" dirty="0"/>
          </a:p>
        </p:txBody>
      </p:sp>
    </p:spTree>
    <p:extLst>
      <p:ext uri="{BB962C8B-B14F-4D97-AF65-F5344CB8AC3E}">
        <p14:creationId xmlns:p14="http://schemas.microsoft.com/office/powerpoint/2010/main" val="33123514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Judging Criteria</a:t>
            </a:r>
            <a:endParaRPr lang="en-US" dirty="0"/>
          </a:p>
        </p:txBody>
      </p:sp>
      <p:sp>
        <p:nvSpPr>
          <p:cNvPr id="3" name="Content Placeholder 2"/>
          <p:cNvSpPr>
            <a:spLocks noGrp="1"/>
          </p:cNvSpPr>
          <p:nvPr>
            <p:ph idx="1"/>
          </p:nvPr>
        </p:nvSpPr>
        <p:spPr/>
        <p:txBody>
          <a:bodyPr>
            <a:normAutofit lnSpcReduction="10000"/>
          </a:bodyPr>
          <a:lstStyle/>
          <a:p>
            <a:r>
              <a:rPr lang="en-US" dirty="0" smtClean="0"/>
              <a:t>Advance pace and relevance of IETF standards</a:t>
            </a:r>
          </a:p>
          <a:p>
            <a:pPr lvl="1"/>
            <a:r>
              <a:rPr lang="en-US" dirty="0" smtClean="0"/>
              <a:t>Bring speed and collaborative spirit of open source software into the IETF</a:t>
            </a:r>
          </a:p>
          <a:p>
            <a:pPr lvl="1"/>
            <a:r>
              <a:rPr lang="en-US" dirty="0" smtClean="0"/>
              <a:t>Flush out ideas, feed into WG session</a:t>
            </a:r>
          </a:p>
          <a:p>
            <a:pPr lvl="1"/>
            <a:r>
              <a:rPr lang="en-US" dirty="0" smtClean="0"/>
              <a:t>Produce sample code/reference implementations</a:t>
            </a:r>
          </a:p>
          <a:p>
            <a:pPr lvl="1"/>
            <a:r>
              <a:rPr lang="en-US" dirty="0" smtClean="0"/>
              <a:t>Create useful utilities</a:t>
            </a:r>
          </a:p>
          <a:p>
            <a:r>
              <a:rPr lang="en-US" dirty="0" smtClean="0"/>
              <a:t>Attract developers, young people to IETF</a:t>
            </a:r>
          </a:p>
          <a:p>
            <a:pPr lvl="1"/>
            <a:r>
              <a:rPr lang="en-US" dirty="0" smtClean="0"/>
              <a:t>There’s cool shit at IETF </a:t>
            </a:r>
          </a:p>
          <a:p>
            <a:pPr lvl="1"/>
            <a:r>
              <a:rPr lang="en-US" dirty="0" smtClean="0"/>
              <a:t>#IETFhackathon, #IETF94</a:t>
            </a:r>
            <a:endParaRPr lang="en-US" dirty="0"/>
          </a:p>
        </p:txBody>
      </p:sp>
      <p:sp>
        <p:nvSpPr>
          <p:cNvPr id="7" name="Footer Placeholder 4"/>
          <p:cNvSpPr>
            <a:spLocks noGrp="1"/>
          </p:cNvSpPr>
          <p:nvPr>
            <p:ph type="ftr" sz="quarter" idx="4294967295"/>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8" name="Slide Number Placeholder 5"/>
          <p:cNvSpPr>
            <a:spLocks noGrp="1"/>
          </p:cNvSpPr>
          <p:nvPr>
            <p:ph type="sldNum" sz="quarter" idx="4294967295"/>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11</a:t>
            </a:fld>
            <a:endParaRPr lang="en-US"/>
          </a:p>
        </p:txBody>
      </p:sp>
    </p:spTree>
    <p:extLst>
      <p:ext uri="{BB962C8B-B14F-4D97-AF65-F5344CB8AC3E}">
        <p14:creationId xmlns:p14="http://schemas.microsoft.com/office/powerpoint/2010/main" val="410909004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Bits-N-Bites</a:t>
            </a:r>
          </a:p>
        </p:txBody>
      </p:sp>
      <p:sp>
        <p:nvSpPr>
          <p:cNvPr id="3" name="Content Placeholder 2"/>
          <p:cNvSpPr>
            <a:spLocks noGrp="1"/>
          </p:cNvSpPr>
          <p:nvPr>
            <p:ph idx="1"/>
          </p:nvPr>
        </p:nvSpPr>
        <p:spPr/>
        <p:txBody>
          <a:bodyPr>
            <a:normAutofit/>
          </a:bodyPr>
          <a:lstStyle/>
          <a:p>
            <a:r>
              <a:rPr lang="en-US" dirty="0" smtClean="0"/>
              <a:t>Table for Hackathon Projects</a:t>
            </a:r>
          </a:p>
          <a:p>
            <a:r>
              <a:rPr lang="en-US" dirty="0" smtClean="0"/>
              <a:t>Show off what you did</a:t>
            </a:r>
          </a:p>
          <a:p>
            <a:r>
              <a:rPr lang="en-US" dirty="0" smtClean="0"/>
              <a:t>Thursday, 19:00 – 21:00</a:t>
            </a:r>
          </a:p>
          <a:p>
            <a:r>
              <a:rPr lang="en-US" dirty="0" smtClean="0"/>
              <a:t>Intercontinental Ballroom</a:t>
            </a:r>
          </a:p>
          <a:p>
            <a:r>
              <a:rPr lang="en-US" dirty="0" smtClean="0"/>
              <a:t>Food and drinks provided</a:t>
            </a:r>
          </a:p>
        </p:txBody>
      </p:sp>
      <p:sp>
        <p:nvSpPr>
          <p:cNvPr id="7" name="Footer Placeholder 4"/>
          <p:cNvSpPr>
            <a:spLocks noGrp="1"/>
          </p:cNvSpPr>
          <p:nvPr>
            <p:ph type="ftr" sz="quarter" idx="4294967295"/>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8" name="Slide Number Placeholder 5"/>
          <p:cNvSpPr>
            <a:spLocks noGrp="1"/>
          </p:cNvSpPr>
          <p:nvPr>
            <p:ph type="sldNum" sz="quarter" idx="4294967295"/>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12</a:t>
            </a:fld>
            <a:endParaRPr lang="en-US"/>
          </a:p>
        </p:txBody>
      </p:sp>
    </p:spTree>
    <p:extLst>
      <p:ext uri="{BB962C8B-B14F-4D97-AF65-F5344CB8AC3E}">
        <p14:creationId xmlns:p14="http://schemas.microsoft.com/office/powerpoint/2010/main" val="93542018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#IETFhackathon Photo Contest</a:t>
            </a:r>
            <a:endParaRPr lang="en-US" dirty="0"/>
          </a:p>
        </p:txBody>
      </p:sp>
      <p:sp>
        <p:nvSpPr>
          <p:cNvPr id="3" name="Content Placeholder 2"/>
          <p:cNvSpPr>
            <a:spLocks noGrp="1"/>
          </p:cNvSpPr>
          <p:nvPr>
            <p:ph idx="1"/>
          </p:nvPr>
        </p:nvSpPr>
        <p:spPr/>
        <p:txBody>
          <a:bodyPr>
            <a:normAutofit/>
          </a:bodyPr>
          <a:lstStyle/>
          <a:p>
            <a:r>
              <a:rPr lang="en-US" dirty="0" smtClean="0"/>
              <a:t>Best IETF Hackathon Photo</a:t>
            </a:r>
          </a:p>
          <a:p>
            <a:r>
              <a:rPr lang="en-US" dirty="0" smtClean="0"/>
              <a:t>Post to Twitter</a:t>
            </a:r>
          </a:p>
          <a:p>
            <a:pPr marL="457200" lvl="1" indent="177800">
              <a:buNone/>
            </a:pPr>
            <a:r>
              <a:rPr lang="en-US" sz="3200" dirty="0" smtClean="0"/>
              <a:t>#IETFhackathon</a:t>
            </a:r>
            <a:endParaRPr lang="en-US" sz="3200" dirty="0"/>
          </a:p>
          <a:p>
            <a:pPr marL="457200" lvl="1" indent="177800">
              <a:buNone/>
            </a:pPr>
            <a:r>
              <a:rPr lang="en-US" sz="3200" dirty="0" smtClean="0"/>
              <a:t>#IETF94</a:t>
            </a:r>
          </a:p>
        </p:txBody>
      </p:sp>
      <p:sp>
        <p:nvSpPr>
          <p:cNvPr id="7" name="Footer Placeholder 4"/>
          <p:cNvSpPr>
            <a:spLocks noGrp="1"/>
          </p:cNvSpPr>
          <p:nvPr>
            <p:ph type="ftr" sz="quarter" idx="4294967295"/>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8" name="Slide Number Placeholder 5"/>
          <p:cNvSpPr>
            <a:spLocks noGrp="1"/>
          </p:cNvSpPr>
          <p:nvPr>
            <p:ph type="sldNum" sz="quarter" idx="4294967295"/>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13</a:t>
            </a:fld>
            <a:endParaRPr lang="en-US"/>
          </a:p>
        </p:txBody>
      </p:sp>
    </p:spTree>
    <p:extLst>
      <p:ext uri="{BB962C8B-B14F-4D97-AF65-F5344CB8AC3E}">
        <p14:creationId xmlns:p14="http://schemas.microsoft.com/office/powerpoint/2010/main" val="41509931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Get Hacking!</a:t>
            </a:r>
            <a:endParaRPr lang="en-US" dirty="0"/>
          </a:p>
        </p:txBody>
      </p:sp>
      <p:sp>
        <p:nvSpPr>
          <p:cNvPr id="7" name="Footer Placeholder 4"/>
          <p:cNvSpPr>
            <a:spLocks noGrp="1"/>
          </p:cNvSpPr>
          <p:nvPr>
            <p:ph type="ftr" sz="quarter" idx="4294967295"/>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IETF Hackathon</a:t>
            </a:r>
            <a:endParaRPr lang="en-US" dirty="0"/>
          </a:p>
        </p:txBody>
      </p:sp>
      <p:sp>
        <p:nvSpPr>
          <p:cNvPr id="8" name="Slide Number Placeholder 5"/>
          <p:cNvSpPr>
            <a:spLocks noGrp="1"/>
          </p:cNvSpPr>
          <p:nvPr>
            <p:ph type="sldNum" sz="quarter" idx="4294967295"/>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14</a:t>
            </a:fld>
            <a:endParaRPr lang="en-US"/>
          </a:p>
        </p:txBody>
      </p:sp>
      <p:pic>
        <p:nvPicPr>
          <p:cNvPr id="9" name="Picture 8" descr="Macintosh HD:Users:eckelcu:Desktop:Screen Shot 2015-07-21 at 12.51.51 PM.png"/>
          <p:cNvPicPr/>
          <p:nvPr/>
        </p:nvPicPr>
        <p:blipFill>
          <a:blip r:embed="rId2">
            <a:extLst>
              <a:ext uri="{28A0092B-C50C-407E-A947-70E740481C1C}">
                <a14:useLocalDpi xmlns:a14="http://schemas.microsoft.com/office/drawing/2010/main" val="0"/>
              </a:ext>
            </a:extLst>
          </a:blip>
          <a:srcRect/>
          <a:stretch>
            <a:fillRect/>
          </a:stretch>
        </p:blipFill>
        <p:spPr bwMode="auto">
          <a:xfrm>
            <a:off x="457199" y="1417639"/>
            <a:ext cx="8229601" cy="4938713"/>
          </a:xfrm>
          <a:prstGeom prst="rect">
            <a:avLst/>
          </a:prstGeom>
          <a:noFill/>
          <a:ln>
            <a:noFill/>
          </a:ln>
        </p:spPr>
      </p:pic>
    </p:spTree>
    <p:extLst>
      <p:ext uri="{BB962C8B-B14F-4D97-AF65-F5344CB8AC3E}">
        <p14:creationId xmlns:p14="http://schemas.microsoft.com/office/powerpoint/2010/main" val="255507438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10-30 at 11.52.33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5684" y="1762320"/>
            <a:ext cx="4064572" cy="3871338"/>
          </a:xfrm>
          <a:prstGeom prst="rect">
            <a:avLst/>
          </a:prstGeom>
        </p:spPr>
      </p:pic>
      <p:sp>
        <p:nvSpPr>
          <p:cNvPr id="2" name="Title 1"/>
          <p:cNvSpPr>
            <a:spLocks noGrp="1"/>
          </p:cNvSpPr>
          <p:nvPr>
            <p:ph type="title"/>
          </p:nvPr>
        </p:nvSpPr>
        <p:spPr/>
        <p:txBody>
          <a:bodyPr/>
          <a:lstStyle/>
          <a:p>
            <a:r>
              <a:rPr lang="en-US" smtClean="0"/>
              <a:t>Goals</a:t>
            </a:r>
            <a:endParaRPr lang="en-US" dirty="0"/>
          </a:p>
        </p:txBody>
      </p:sp>
      <p:sp>
        <p:nvSpPr>
          <p:cNvPr id="3" name="Content Placeholder 2"/>
          <p:cNvSpPr>
            <a:spLocks noGrp="1"/>
          </p:cNvSpPr>
          <p:nvPr>
            <p:ph idx="1"/>
          </p:nvPr>
        </p:nvSpPr>
        <p:spPr>
          <a:xfrm>
            <a:off x="457200" y="1600201"/>
            <a:ext cx="5136618" cy="4525963"/>
          </a:xfrm>
        </p:spPr>
        <p:txBody>
          <a:bodyPr/>
          <a:lstStyle/>
          <a:p>
            <a:r>
              <a:rPr lang="en-US" dirty="0" smtClean="0"/>
              <a:t>Running Code (</a:t>
            </a:r>
            <a:r>
              <a:rPr lang="en-US" dirty="0" smtClean="0">
                <a:hlinkClick r:id="rId3"/>
              </a:rPr>
              <a:t>RFC 6982</a:t>
            </a:r>
            <a:r>
              <a:rPr lang="en-US" dirty="0" smtClean="0"/>
              <a:t>)</a:t>
            </a:r>
          </a:p>
          <a:p>
            <a:r>
              <a:rPr lang="en-US" dirty="0" smtClean="0"/>
              <a:t>Open Source</a:t>
            </a:r>
          </a:p>
          <a:p>
            <a:r>
              <a:rPr lang="en-US" dirty="0" smtClean="0"/>
              <a:t>Speed and Relevance of Standards</a:t>
            </a:r>
          </a:p>
          <a:p>
            <a:r>
              <a:rPr lang="en-US" dirty="0" smtClean="0"/>
              <a:t>Collaborate and Learn</a:t>
            </a:r>
          </a:p>
          <a:p>
            <a:r>
              <a:rPr lang="en-US" dirty="0" smtClean="0"/>
              <a:t>Have Fun</a:t>
            </a:r>
          </a:p>
          <a:p>
            <a:r>
              <a:rPr lang="en-US" dirty="0" smtClean="0"/>
              <a:t>Cookies!!!</a:t>
            </a:r>
          </a:p>
        </p:txBody>
      </p:sp>
      <p:sp>
        <p:nvSpPr>
          <p:cNvPr id="5"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6"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2</a:t>
            </a:fld>
            <a:endParaRPr lang="en-US"/>
          </a:p>
        </p:txBody>
      </p:sp>
    </p:spTree>
    <p:extLst>
      <p:ext uri="{BB962C8B-B14F-4D97-AF65-F5344CB8AC3E}">
        <p14:creationId xmlns:p14="http://schemas.microsoft.com/office/powerpoint/2010/main" val="272267788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706793"/>
          </a:xfrm>
        </p:spPr>
        <p:txBody>
          <a:bodyPr>
            <a:normAutofit fontScale="90000"/>
          </a:bodyPr>
          <a:lstStyle/>
          <a:p>
            <a:r>
              <a:rPr lang="en-US" dirty="0" smtClean="0">
                <a:hlinkClick r:id="rId2"/>
              </a:rPr>
              <a:t>Note Well</a:t>
            </a:r>
            <a:endParaRPr lang="en-US" dirty="0"/>
          </a:p>
        </p:txBody>
      </p:sp>
      <p:sp>
        <p:nvSpPr>
          <p:cNvPr id="11" name="Content Placeholder 10"/>
          <p:cNvSpPr>
            <a:spLocks noGrp="1"/>
          </p:cNvSpPr>
          <p:nvPr>
            <p:ph idx="1"/>
          </p:nvPr>
        </p:nvSpPr>
        <p:spPr>
          <a:xfrm>
            <a:off x="457200" y="981433"/>
            <a:ext cx="8229600" cy="5374920"/>
          </a:xfrm>
        </p:spPr>
        <p:txBody>
          <a:bodyPr>
            <a:noAutofit/>
          </a:bodyPr>
          <a:lstStyle/>
          <a:p>
            <a:pPr>
              <a:lnSpc>
                <a:spcPct val="80000"/>
              </a:lnSpc>
            </a:pPr>
            <a:r>
              <a:rPr lang="en-US" sz="1800" dirty="0" smtClean="0"/>
              <a:t>Any submission to the IETF intended by the Contributor for publication as all or part of an IETF Internet-Draft or RFC and any statement made within the context of an IETF activity is considered an "IETF Contribution". Such statements include oral statements in IETF sessions, as well as written and electronic communications made at any time or place, which are addressed to: </a:t>
            </a:r>
          </a:p>
          <a:p>
            <a:pPr lvl="1">
              <a:lnSpc>
                <a:spcPct val="80000"/>
              </a:lnSpc>
            </a:pPr>
            <a:r>
              <a:rPr lang="en-US" sz="1600" dirty="0" smtClean="0"/>
              <a:t>The IETF plenary session</a:t>
            </a:r>
          </a:p>
          <a:p>
            <a:pPr lvl="1">
              <a:lnSpc>
                <a:spcPct val="80000"/>
              </a:lnSpc>
            </a:pPr>
            <a:r>
              <a:rPr lang="en-US" sz="1600" dirty="0" smtClean="0"/>
              <a:t>The IESG, or any member thereof on behalf of the IESG</a:t>
            </a:r>
          </a:p>
          <a:p>
            <a:pPr lvl="1">
              <a:lnSpc>
                <a:spcPct val="80000"/>
              </a:lnSpc>
            </a:pPr>
            <a:r>
              <a:rPr lang="en-US" sz="1600" dirty="0" smtClean="0"/>
              <a:t>Any IETF mailing list, including the IETF list itself, any working group or design team list, or any other list functioning under IETF auspices</a:t>
            </a:r>
          </a:p>
          <a:p>
            <a:pPr lvl="1">
              <a:lnSpc>
                <a:spcPct val="80000"/>
              </a:lnSpc>
            </a:pPr>
            <a:r>
              <a:rPr lang="en-US" sz="1600" dirty="0" smtClean="0"/>
              <a:t>Any IETF working group or portion thereof</a:t>
            </a:r>
          </a:p>
          <a:p>
            <a:pPr lvl="1">
              <a:lnSpc>
                <a:spcPct val="80000"/>
              </a:lnSpc>
            </a:pPr>
            <a:r>
              <a:rPr lang="en-US" sz="1600" dirty="0" smtClean="0"/>
              <a:t>Any Birds of a Feather (BOF) session</a:t>
            </a:r>
          </a:p>
          <a:p>
            <a:pPr lvl="1">
              <a:lnSpc>
                <a:spcPct val="80000"/>
              </a:lnSpc>
            </a:pPr>
            <a:r>
              <a:rPr lang="en-US" sz="1600" dirty="0" smtClean="0"/>
              <a:t>The IAB or any member thereof on behalf of the IAB</a:t>
            </a:r>
          </a:p>
          <a:p>
            <a:pPr lvl="1">
              <a:lnSpc>
                <a:spcPct val="80000"/>
              </a:lnSpc>
            </a:pPr>
            <a:r>
              <a:rPr lang="en-US" sz="1600" dirty="0" smtClean="0"/>
              <a:t>The RFC Editor or the Internet-Drafts function</a:t>
            </a:r>
          </a:p>
          <a:p>
            <a:pPr>
              <a:lnSpc>
                <a:spcPct val="80000"/>
              </a:lnSpc>
            </a:pPr>
            <a:r>
              <a:rPr lang="en-US" sz="1800" dirty="0" smtClean="0"/>
              <a:t>All IETF Contributions are subject to the rules of </a:t>
            </a:r>
            <a:r>
              <a:rPr lang="en-US" sz="1800" dirty="0" smtClean="0">
                <a:hlinkClick r:id="rId3"/>
              </a:rPr>
              <a:t>RFC 5378</a:t>
            </a:r>
            <a:r>
              <a:rPr lang="en-US" sz="1800" dirty="0" smtClean="0"/>
              <a:t> and </a:t>
            </a:r>
            <a:r>
              <a:rPr lang="en-US" sz="1800" dirty="0" smtClean="0">
                <a:hlinkClick r:id="rId4"/>
              </a:rPr>
              <a:t>RFC 3979</a:t>
            </a:r>
            <a:r>
              <a:rPr lang="en-US" sz="1800" dirty="0" smtClean="0"/>
              <a:t> (updated by </a:t>
            </a:r>
            <a:r>
              <a:rPr lang="en-US" sz="1800" dirty="0" smtClean="0">
                <a:hlinkClick r:id="rId5"/>
              </a:rPr>
              <a:t>RFC 4879</a:t>
            </a:r>
            <a:r>
              <a:rPr lang="en-US" sz="1800" dirty="0" smtClean="0"/>
              <a:t>). </a:t>
            </a:r>
          </a:p>
          <a:p>
            <a:pPr>
              <a:lnSpc>
                <a:spcPct val="80000"/>
              </a:lnSpc>
            </a:pPr>
            <a:r>
              <a:rPr lang="en-US" sz="1800" dirty="0" smtClean="0"/>
              <a:t>Statements made outside of an IETF session, mailing list or other function, that are clearly not intended to be input to an IETF activity, group or function, are not IETF Contributions in the context of this notice.  Please consult </a:t>
            </a:r>
            <a:r>
              <a:rPr lang="en-US" sz="1800" dirty="0" smtClean="0">
                <a:hlinkClick r:id="rId3"/>
              </a:rPr>
              <a:t>RFC 5378</a:t>
            </a:r>
            <a:r>
              <a:rPr lang="en-US" sz="1800" dirty="0" smtClean="0"/>
              <a:t> and </a:t>
            </a:r>
            <a:r>
              <a:rPr lang="en-US" sz="1800" dirty="0" smtClean="0">
                <a:hlinkClick r:id="rId4"/>
              </a:rPr>
              <a:t>RFC 3979</a:t>
            </a:r>
            <a:r>
              <a:rPr lang="en-US" sz="1800" dirty="0" smtClean="0"/>
              <a:t> for details. </a:t>
            </a:r>
          </a:p>
          <a:p>
            <a:pPr>
              <a:lnSpc>
                <a:spcPct val="80000"/>
              </a:lnSpc>
            </a:pPr>
            <a:r>
              <a:rPr lang="en-US" sz="1800" dirty="0" smtClean="0"/>
              <a:t>A participant in any IETF activity is deemed to accept all IETF rules of process, as documented in Best Current Practices RFCs and IESG Statements. </a:t>
            </a:r>
          </a:p>
          <a:p>
            <a:pPr>
              <a:lnSpc>
                <a:spcPct val="80000"/>
              </a:lnSpc>
            </a:pPr>
            <a:r>
              <a:rPr lang="en-US" sz="1800" dirty="0" smtClean="0"/>
              <a:t>A participant in any IETF activity acknowledges that written, audio and video records of meetings may be made and may be available to the public.</a:t>
            </a:r>
          </a:p>
        </p:txBody>
      </p:sp>
      <p:sp>
        <p:nvSpPr>
          <p:cNvPr id="14" name="Footer Placeholder 13"/>
          <p:cNvSpPr>
            <a:spLocks noGrp="1"/>
          </p:cNvSpPr>
          <p:nvPr>
            <p:ph type="ftr" sz="quarter" idx="11"/>
          </p:nvPr>
        </p:nvSpPr>
        <p:spPr/>
        <p:txBody>
          <a:bodyPr/>
          <a:lstStyle/>
          <a:p>
            <a:r>
              <a:rPr lang="en-US" smtClean="0"/>
              <a:t>IETF Hackathon</a:t>
            </a:r>
            <a:endParaRPr lang="en-US" dirty="0"/>
          </a:p>
        </p:txBody>
      </p:sp>
      <p:sp>
        <p:nvSpPr>
          <p:cNvPr id="15" name="Slide Number Placeholder 14"/>
          <p:cNvSpPr>
            <a:spLocks noGrp="1"/>
          </p:cNvSpPr>
          <p:nvPr>
            <p:ph type="sldNum" sz="quarter" idx="12"/>
          </p:nvPr>
        </p:nvSpPr>
        <p:spPr/>
        <p:txBody>
          <a:bodyPr/>
          <a:lstStyle/>
          <a:p>
            <a:fld id="{874AFF42-E6BF-7D4B-B4C4-6F95991ED1BF}" type="slidenum">
              <a:rPr lang="en-US" smtClean="0"/>
              <a:pPr/>
              <a:t>3</a:t>
            </a:fld>
            <a:endParaRPr lang="en-US"/>
          </a:p>
        </p:txBody>
      </p:sp>
    </p:spTree>
    <p:extLst>
      <p:ext uri="{BB962C8B-B14F-4D97-AF65-F5344CB8AC3E}">
        <p14:creationId xmlns:p14="http://schemas.microsoft.com/office/powerpoint/2010/main" val="310750733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IPR and Code Contribution Guideline </a:t>
            </a:r>
            <a:endParaRPr lang="en-US" dirty="0"/>
          </a:p>
        </p:txBody>
      </p:sp>
      <p:sp>
        <p:nvSpPr>
          <p:cNvPr id="3" name="Content Placeholder 2"/>
          <p:cNvSpPr>
            <a:spLocks noGrp="1"/>
          </p:cNvSpPr>
          <p:nvPr>
            <p:ph idx="1"/>
          </p:nvPr>
        </p:nvSpPr>
        <p:spPr/>
        <p:txBody>
          <a:bodyPr>
            <a:normAutofit fontScale="92500" lnSpcReduction="10000"/>
          </a:bodyPr>
          <a:lstStyle/>
          <a:p>
            <a:r>
              <a:rPr lang="en-US" dirty="0"/>
              <a:t>H</a:t>
            </a:r>
            <a:r>
              <a:rPr lang="en-US" dirty="0" smtClean="0"/>
              <a:t>ackathon </a:t>
            </a:r>
            <a:r>
              <a:rPr lang="en-US" dirty="0"/>
              <a:t>participants </a:t>
            </a:r>
            <a:r>
              <a:rPr lang="en-US" dirty="0" smtClean="0"/>
              <a:t>free </a:t>
            </a:r>
            <a:r>
              <a:rPr lang="en-US" dirty="0"/>
              <a:t>to work on any </a:t>
            </a:r>
            <a:r>
              <a:rPr lang="en-US" dirty="0" smtClean="0"/>
              <a:t>code</a:t>
            </a:r>
          </a:p>
          <a:p>
            <a:r>
              <a:rPr lang="en-US" dirty="0"/>
              <a:t>R</a:t>
            </a:r>
            <a:r>
              <a:rPr lang="en-US" dirty="0" smtClean="0"/>
              <a:t>ules </a:t>
            </a:r>
            <a:r>
              <a:rPr lang="en-US" dirty="0"/>
              <a:t>regarding that code are what each participant's organization and/or open source project says they </a:t>
            </a:r>
            <a:r>
              <a:rPr lang="en-US" dirty="0" smtClean="0"/>
              <a:t>are</a:t>
            </a:r>
          </a:p>
          <a:p>
            <a:r>
              <a:rPr lang="en-US" dirty="0" smtClean="0"/>
              <a:t>The code </a:t>
            </a:r>
            <a:r>
              <a:rPr lang="en-US" dirty="0"/>
              <a:t>itself is </a:t>
            </a:r>
            <a:r>
              <a:rPr lang="en-US" dirty="0" smtClean="0"/>
              <a:t>NOT an </a:t>
            </a:r>
            <a:r>
              <a:rPr lang="en-US" dirty="0"/>
              <a:t>IETF </a:t>
            </a:r>
            <a:r>
              <a:rPr lang="en-US" dirty="0" smtClean="0"/>
              <a:t>contribution</a:t>
            </a:r>
          </a:p>
          <a:p>
            <a:r>
              <a:rPr lang="en-US" dirty="0" smtClean="0"/>
              <a:t>Discussions</a:t>
            </a:r>
            <a:r>
              <a:rPr lang="en-US" dirty="0"/>
              <a:t>, presentations, and demos done as part of the hackathon are the same type of IETF contributions as those made in working groups; therefore, the usual IETF copyright and/or IPR disclosure rules </a:t>
            </a:r>
            <a:r>
              <a:rPr lang="en-US" dirty="0" smtClean="0"/>
              <a:t>apply</a:t>
            </a:r>
          </a:p>
        </p:txBody>
      </p:sp>
      <p:sp>
        <p:nvSpPr>
          <p:cNvPr id="5"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6"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4</a:t>
            </a:fld>
            <a:endParaRPr lang="en-US"/>
          </a:p>
        </p:txBody>
      </p:sp>
    </p:spTree>
    <p:extLst>
      <p:ext uri="{BB962C8B-B14F-4D97-AF65-F5344CB8AC3E}">
        <p14:creationId xmlns:p14="http://schemas.microsoft.com/office/powerpoint/2010/main" val="200588454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Technologies</a:t>
            </a:r>
            <a:endParaRPr lang="en-US" dirty="0"/>
          </a:p>
        </p:txBody>
      </p:sp>
      <p:sp>
        <p:nvSpPr>
          <p:cNvPr id="3" name="Content Placeholder 2"/>
          <p:cNvSpPr>
            <a:spLocks noGrp="1"/>
          </p:cNvSpPr>
          <p:nvPr>
            <p:ph idx="1"/>
          </p:nvPr>
        </p:nvSpPr>
        <p:spPr/>
        <p:txBody>
          <a:bodyPr>
            <a:normAutofit fontScale="85000" lnSpcReduction="20000"/>
          </a:bodyPr>
          <a:lstStyle/>
          <a:p>
            <a:r>
              <a:rPr lang="en-US" smtClean="0"/>
              <a:t>DHCPv4o6 - Dynamic Host Configuration Protocol IPv4 over IPv6</a:t>
            </a:r>
          </a:p>
          <a:p>
            <a:r>
              <a:rPr lang="en-US" smtClean="0"/>
              <a:t>DNS / DNSSEC / DANE / DNS-over (D)TLS </a:t>
            </a:r>
          </a:p>
          <a:p>
            <a:r>
              <a:rPr lang="en-US" smtClean="0"/>
              <a:t>HOMENET – DNS64, NAT64, DNCP/HNCP, OpenWrt</a:t>
            </a:r>
          </a:p>
          <a:p>
            <a:r>
              <a:rPr lang="en-US" smtClean="0"/>
              <a:t>IBNEMO – Intent Based Network Modeling</a:t>
            </a:r>
          </a:p>
          <a:p>
            <a:r>
              <a:rPr lang="en-US" smtClean="0"/>
              <a:t>ICE – Interactive Connectivity Establishment</a:t>
            </a:r>
          </a:p>
          <a:p>
            <a:r>
              <a:rPr lang="en-US" smtClean="0"/>
              <a:t>MPTCP - Multi-Path TCP</a:t>
            </a:r>
          </a:p>
          <a:p>
            <a:r>
              <a:rPr lang="en-US" smtClean="0"/>
              <a:t>NETCONF/YANG, I2RS, OpenDaylight</a:t>
            </a:r>
          </a:p>
          <a:p>
            <a:r>
              <a:rPr lang="en-US" smtClean="0"/>
              <a:t>NETVC - Internet Video Codec and Daala, Thor</a:t>
            </a:r>
          </a:p>
          <a:p>
            <a:r>
              <a:rPr lang="en-US" smtClean="0"/>
              <a:t>RIOT - OS for internet of things</a:t>
            </a:r>
          </a:p>
          <a:p>
            <a:r>
              <a:rPr lang="en-US" smtClean="0"/>
              <a:t>SFC (Service Function Chaining)</a:t>
            </a:r>
          </a:p>
          <a:p>
            <a:endParaRPr lang="en-US" dirty="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5</a:t>
            </a:fld>
            <a:endParaRPr lang="en-US" dirty="0"/>
          </a:p>
        </p:txBody>
      </p:sp>
    </p:spTree>
    <p:extLst>
      <p:ext uri="{BB962C8B-B14F-4D97-AF65-F5344CB8AC3E}">
        <p14:creationId xmlns:p14="http://schemas.microsoft.com/office/powerpoint/2010/main" val="73799409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Collaborate on Code</a:t>
            </a:r>
            <a:br>
              <a:rPr lang="en-US" dirty="0" smtClean="0"/>
            </a:br>
            <a:r>
              <a:rPr lang="en-US" sz="3600" dirty="0" smtClean="0">
                <a:hlinkClick r:id="rId2"/>
              </a:rPr>
              <a:t>https://github.com/eckelcu/ietf-hackathon</a:t>
            </a:r>
            <a:endParaRPr lang="en-US" sz="3600" dirty="0"/>
          </a:p>
        </p:txBody>
      </p:sp>
      <p:sp>
        <p:nvSpPr>
          <p:cNvPr id="3" name="Content Placeholder 2"/>
          <p:cNvSpPr>
            <a:spLocks noGrp="1"/>
          </p:cNvSpPr>
          <p:nvPr>
            <p:ph idx="1"/>
          </p:nvPr>
        </p:nvSpPr>
        <p:spPr/>
        <p:txBody>
          <a:bodyPr>
            <a:normAutofit fontScale="85000" lnSpcReduction="10000"/>
          </a:bodyPr>
          <a:lstStyle/>
          <a:p>
            <a:r>
              <a:rPr lang="en-US" smtClean="0"/>
              <a:t>Git/GitHub commonly used for open source projects</a:t>
            </a:r>
          </a:p>
          <a:p>
            <a:r>
              <a:rPr lang="en-US" smtClean="0"/>
              <a:t>Getting started:</a:t>
            </a:r>
          </a:p>
          <a:p>
            <a:pPr lvl="1"/>
            <a:r>
              <a:rPr lang="en-US" smtClean="0"/>
              <a:t>Install Git on laptop </a:t>
            </a:r>
            <a:r>
              <a:rPr lang="en-US" smtClean="0">
                <a:hlinkClick r:id="rId3"/>
              </a:rPr>
              <a:t>https://help.github.com/articles/set-up-git/</a:t>
            </a:r>
            <a:endParaRPr lang="en-US" smtClean="0"/>
          </a:p>
          <a:p>
            <a:pPr lvl="1"/>
            <a:r>
              <a:rPr lang="en-US" smtClean="0"/>
              <a:t>Join Hackathon repo </a:t>
            </a:r>
            <a:r>
              <a:rPr lang="en-US" smtClean="0">
                <a:hlinkClick r:id="rId2"/>
              </a:rPr>
              <a:t>https://github.com/eckelcu/ietf-hackathon</a:t>
            </a:r>
            <a:endParaRPr lang="en-US" smtClean="0"/>
          </a:p>
          <a:p>
            <a:pPr lvl="1"/>
            <a:r>
              <a:rPr lang="en-US" smtClean="0"/>
              <a:t>Working on existing project, or add a new one, by forking </a:t>
            </a:r>
            <a:r>
              <a:rPr lang="en-US" smtClean="0">
                <a:hlinkClick r:id="rId4"/>
              </a:rPr>
              <a:t>https://help.github.com/articles/fork-a-repo/</a:t>
            </a:r>
            <a:endParaRPr lang="en-US" smtClean="0"/>
          </a:p>
          <a:p>
            <a:pPr lvl="1"/>
            <a:r>
              <a:rPr lang="en-US" smtClean="0"/>
              <a:t>“Follow” team members and “watch” project(s) </a:t>
            </a:r>
            <a:r>
              <a:rPr lang="en-US" smtClean="0">
                <a:hlinkClick r:id="rId5"/>
              </a:rPr>
              <a:t>https://help.github.com/articles/be-social/</a:t>
            </a:r>
            <a:endParaRPr lang="en-US" smtClean="0"/>
          </a:p>
          <a:p>
            <a:r>
              <a:rPr lang="en-US" smtClean="0"/>
              <a:t>More info: http://gitref.org</a:t>
            </a:r>
            <a:endParaRPr lang="en-US" dirty="0" smtClean="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6</a:t>
            </a:fld>
            <a:endParaRPr lang="en-US"/>
          </a:p>
        </p:txBody>
      </p:sp>
    </p:spTree>
    <p:extLst>
      <p:ext uri="{BB962C8B-B14F-4D97-AF65-F5344CB8AC3E}">
        <p14:creationId xmlns:p14="http://schemas.microsoft.com/office/powerpoint/2010/main" val="387933520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mtClean="0">
                <a:hlinkClick r:id="rId2"/>
              </a:rPr>
              <a:t>https://github.com/eckelcu/ietf-hackathon/94</a:t>
            </a:r>
            <a:endParaRPr lang="en-US" dirty="0"/>
          </a:p>
        </p:txBody>
      </p:sp>
      <p:sp>
        <p:nvSpPr>
          <p:cNvPr id="3" name="Content Placeholder 2"/>
          <p:cNvSpPr>
            <a:spLocks noGrp="1"/>
          </p:cNvSpPr>
          <p:nvPr>
            <p:ph idx="1"/>
          </p:nvPr>
        </p:nvSpPr>
        <p:spPr/>
        <p:txBody>
          <a:bodyPr/>
          <a:lstStyle/>
          <a:p>
            <a:r>
              <a:rPr lang="en-US" dirty="0" smtClean="0"/>
              <a:t>./presentations/.</a:t>
            </a:r>
          </a:p>
          <a:p>
            <a:r>
              <a:rPr lang="en-US" dirty="0" smtClean="0"/>
              <a:t>./projects/</a:t>
            </a:r>
          </a:p>
          <a:p>
            <a:pPr lvl="1"/>
            <a:endParaRPr lang="en-US" dirty="0" smtClean="0"/>
          </a:p>
          <a:p>
            <a:endParaRPr lang="en-US" dirty="0" smtClean="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7</a:t>
            </a:fld>
            <a:endParaRPr lang="en-US"/>
          </a:p>
        </p:txBody>
      </p:sp>
      <p:pic>
        <p:nvPicPr>
          <p:cNvPr id="13" name="Picture 12" descr="Screen Shot 2015-10-30 at 11.08.09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920938"/>
            <a:ext cx="9144000" cy="3544891"/>
          </a:xfrm>
          <a:prstGeom prst="rect">
            <a:avLst/>
          </a:prstGeom>
        </p:spPr>
      </p:pic>
    </p:spTree>
    <p:extLst>
      <p:ext uri="{BB962C8B-B14F-4D97-AF65-F5344CB8AC3E}">
        <p14:creationId xmlns:p14="http://schemas.microsoft.com/office/powerpoint/2010/main" val="218381337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Agenda - Saturday</a:t>
            </a:r>
            <a:endParaRPr lang="en-US" dirty="0"/>
          </a:p>
        </p:txBody>
      </p:sp>
      <p:sp>
        <p:nvSpPr>
          <p:cNvPr id="3" name="Content Placeholder 2"/>
          <p:cNvSpPr>
            <a:spLocks noGrp="1"/>
          </p:cNvSpPr>
          <p:nvPr>
            <p:ph idx="1"/>
          </p:nvPr>
        </p:nvSpPr>
        <p:spPr/>
        <p:txBody>
          <a:bodyPr>
            <a:normAutofit fontScale="92500"/>
          </a:bodyPr>
          <a:lstStyle/>
          <a:p>
            <a:r>
              <a:rPr lang="en-US" dirty="0"/>
              <a:t>09:00: Room opens - Pastries and coffee provided</a:t>
            </a:r>
          </a:p>
          <a:p>
            <a:r>
              <a:rPr lang="en-US" dirty="0" smtClean="0"/>
              <a:t>09</a:t>
            </a:r>
            <a:r>
              <a:rPr lang="en-US" dirty="0"/>
              <a:t>:30: Hackathon kickoff - Intro to all technologies by champions, form teams</a:t>
            </a:r>
          </a:p>
          <a:p>
            <a:r>
              <a:rPr lang="en-US" dirty="0" smtClean="0"/>
              <a:t>12</a:t>
            </a:r>
            <a:r>
              <a:rPr lang="en-US" dirty="0"/>
              <a:t>:30: Lunch provided</a:t>
            </a:r>
          </a:p>
          <a:p>
            <a:r>
              <a:rPr lang="en-US" dirty="0" smtClean="0"/>
              <a:t>15</a:t>
            </a:r>
            <a:r>
              <a:rPr lang="en-US" dirty="0"/>
              <a:t>:30: Afternoon break - Snacks provided</a:t>
            </a:r>
          </a:p>
          <a:p>
            <a:r>
              <a:rPr lang="en-US" dirty="0" smtClean="0"/>
              <a:t>18</a:t>
            </a:r>
            <a:r>
              <a:rPr lang="en-US" dirty="0"/>
              <a:t>:30: Progress check and sharing</a:t>
            </a:r>
          </a:p>
          <a:p>
            <a:r>
              <a:rPr lang="en-US" dirty="0" smtClean="0"/>
              <a:t>19</a:t>
            </a:r>
            <a:r>
              <a:rPr lang="en-US" dirty="0"/>
              <a:t>:00: Dinner provided</a:t>
            </a:r>
          </a:p>
          <a:p>
            <a:r>
              <a:rPr lang="en-US" dirty="0" smtClean="0"/>
              <a:t>22</a:t>
            </a:r>
            <a:r>
              <a:rPr lang="en-US" dirty="0"/>
              <a:t>:00: Room closes and is locked</a:t>
            </a:r>
            <a:endParaRPr lang="en-US" dirty="0" smtClean="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8</a:t>
            </a:fld>
            <a:endParaRPr lang="en-US"/>
          </a:p>
        </p:txBody>
      </p:sp>
    </p:spTree>
    <p:extLst>
      <p:ext uri="{BB962C8B-B14F-4D97-AF65-F5344CB8AC3E}">
        <p14:creationId xmlns:p14="http://schemas.microsoft.com/office/powerpoint/2010/main" val="359092579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Agenda - Sunday</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09</a:t>
            </a:r>
            <a:r>
              <a:rPr lang="en-US" dirty="0"/>
              <a:t>:00: Room opens - Pastries and coffee provided</a:t>
            </a:r>
          </a:p>
          <a:p>
            <a:r>
              <a:rPr lang="en-US" dirty="0" smtClean="0"/>
              <a:t>12</a:t>
            </a:r>
            <a:r>
              <a:rPr lang="en-US" dirty="0"/>
              <a:t>:30: Lunch provided</a:t>
            </a:r>
          </a:p>
          <a:p>
            <a:r>
              <a:rPr lang="en-US" dirty="0" smtClean="0">
                <a:solidFill>
                  <a:srgbClr val="FF0000"/>
                </a:solidFill>
              </a:rPr>
              <a:t>13</a:t>
            </a:r>
            <a:r>
              <a:rPr lang="en-US" dirty="0">
                <a:solidFill>
                  <a:srgbClr val="FF0000"/>
                </a:solidFill>
              </a:rPr>
              <a:t>:30: Hacking stops, prepare brief presentation of project</a:t>
            </a:r>
          </a:p>
          <a:p>
            <a:r>
              <a:rPr lang="en-US" dirty="0" smtClean="0"/>
              <a:t>14</a:t>
            </a:r>
            <a:r>
              <a:rPr lang="en-US" dirty="0"/>
              <a:t>:00: Project presentation to other participants and judges</a:t>
            </a:r>
          </a:p>
          <a:p>
            <a:r>
              <a:rPr lang="en-US" dirty="0" smtClean="0"/>
              <a:t>15</a:t>
            </a:r>
            <a:r>
              <a:rPr lang="en-US" dirty="0"/>
              <a:t>:00: Recap and suggestions for improvements</a:t>
            </a:r>
          </a:p>
          <a:p>
            <a:r>
              <a:rPr lang="en-US" dirty="0" smtClean="0"/>
              <a:t>15</a:t>
            </a:r>
            <a:r>
              <a:rPr lang="en-US" dirty="0"/>
              <a:t>:30: Awards presented, prizes given</a:t>
            </a:r>
          </a:p>
          <a:p>
            <a:r>
              <a:rPr lang="en-US" dirty="0" smtClean="0"/>
              <a:t>16</a:t>
            </a:r>
            <a:r>
              <a:rPr lang="en-US" dirty="0"/>
              <a:t>:00: Hackathon ends</a:t>
            </a:r>
            <a:endParaRPr lang="en-US" dirty="0" smtClean="0"/>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smtClean="0"/>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9</a:t>
            </a:fld>
            <a:endParaRPr lang="en-US"/>
          </a:p>
        </p:txBody>
      </p:sp>
    </p:spTree>
    <p:extLst>
      <p:ext uri="{BB962C8B-B14F-4D97-AF65-F5344CB8AC3E}">
        <p14:creationId xmlns:p14="http://schemas.microsoft.com/office/powerpoint/2010/main" val="90639295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10869</TotalTime>
  <Words>816</Words>
  <Application>Microsoft Macintosh PowerPoint</Application>
  <PresentationFormat>On-screen Show (4:3)</PresentationFormat>
  <Paragraphs>114</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IETF Hackathon</vt:lpstr>
      <vt:lpstr>Goals</vt:lpstr>
      <vt:lpstr>Note Well</vt:lpstr>
      <vt:lpstr>IPR and Code Contribution Guideline </vt:lpstr>
      <vt:lpstr>Technologies</vt:lpstr>
      <vt:lpstr>Collaborate on Code https://github.com/eckelcu/ietf-hackathon</vt:lpstr>
      <vt:lpstr>https://github.com/eckelcu/ietf-hackathon/94</vt:lpstr>
      <vt:lpstr>Agenda - Saturday</vt:lpstr>
      <vt:lpstr>Agenda - Sunday</vt:lpstr>
      <vt:lpstr>P r i z e s</vt:lpstr>
      <vt:lpstr>Judging Criteria</vt:lpstr>
      <vt:lpstr>Bits-N-Bites</vt:lpstr>
      <vt:lpstr>#IETFhackathon Photo Contest</vt:lpstr>
      <vt:lpstr>Let’s Get Hacking!</vt:lpstr>
    </vt:vector>
  </TitlesOfParts>
  <Company>Cisco Systems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Charles Eckel</dc:creator>
  <cp:lastModifiedBy>Charles Eckel</cp:lastModifiedBy>
  <cp:revision>46</cp:revision>
  <dcterms:created xsi:type="dcterms:W3CDTF">2015-03-20T17:07:21Z</dcterms:created>
  <dcterms:modified xsi:type="dcterms:W3CDTF">2015-10-30T02:54:49Z</dcterms:modified>
</cp:coreProperties>
</file>

<file path=docProps/thumbnail.jpeg>
</file>